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352" r:id="rId20"/>
    <p:sldId id="353" r:id="rId21"/>
    <p:sldId id="354" r:id="rId22"/>
    <p:sldId id="355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3" autoAdjust="0"/>
    <p:restoredTop sz="94660"/>
  </p:normalViewPr>
  <p:slideViewPr>
    <p:cSldViewPr snapToGrid="0">
      <p:cViewPr varScale="1">
        <p:scale>
          <a:sx n="43" d="100"/>
          <a:sy n="43" d="100"/>
        </p:scale>
        <p:origin x="68" y="7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0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áma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8/28/2020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pszi.hu/probono_pszichologus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mpt.hu/2020/03/17/pszichologiai-vonatkozasu-kerdesek-es-valaszok-a-koronavirussal-kapcsolatban/" TargetMode="External"/><Relationship Id="rId7" Type="http://schemas.openxmlformats.org/officeDocument/2006/relationships/hyperlink" Target="https://www.youtube.com/watch?v=guTr4vpFr_4&amp;feature=youtu.be&amp;fbclid=IwAR08o83bUT_WI446asKYo7_cZ_bnB0IrQz13vM-MxwRoQ35SPTRUHb_U8pA" TargetMode="External"/><Relationship Id="rId2" Type="http://schemas.openxmlformats.org/officeDocument/2006/relationships/hyperlink" Target="https://pszi.hu/krizishelp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rive.google.com/file/d/1U_2h9Z7OIhnWMOpNPKEAXaU8GxGh37Xk/view?fbclid=IwAR0JNsuY7g_WxWRa-CnvOdZ424ged72UBahL7Naj84kKZEp1YxcYxhnbuUk" TargetMode="External"/><Relationship Id="rId5" Type="http://schemas.openxmlformats.org/officeDocument/2006/relationships/hyperlink" Target="https://www.youtube.com/watch?v=53jT0PdTJY8&amp;t=13s&amp;fbclid=IwAR1JMWCvA8NorodyDousAaxFYgwtuwy2YvDHurcOrUfRMII6nmnbWXsLuAI" TargetMode="External"/><Relationship Id="rId4" Type="http://schemas.openxmlformats.org/officeDocument/2006/relationships/hyperlink" Target="https://24.hu/belfold/2020/03/15/koronavirus-gyerek-pszichologia-karanten-jarvany/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://nyugodtgyermek.hu/meditacios-gyakorlatok%ef%bb%bf/" TargetMode="External"/><Relationship Id="rId3" Type="http://schemas.openxmlformats.org/officeDocument/2006/relationships/hyperlink" Target="https://gallerypsziche.blog.hu/2020/03/18/hogyan_gondoskodjunk_jol_magunkrol" TargetMode="External"/><Relationship Id="rId7" Type="http://schemas.openxmlformats.org/officeDocument/2006/relationships/hyperlink" Target="https://nlc.hu/szabadido/20200320/facebook-panikkeltes-alhir-koronavirus-karanten-jarvany-pszichologus/?fbclid=IwAR3aqWTEh69DJ3Dd2WX8puhqnBIZH-7e-_HRUb6JypDl0OmHFddeBg0jODQ" TargetMode="External"/><Relationship Id="rId2" Type="http://schemas.openxmlformats.org/officeDocument/2006/relationships/hyperlink" Target="https://mindsetpszichologia.hu/2020/03/13/koronavirus-szorongas-mit-tehetunk-a-mentalis-egeszsegunk-erdekebe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youtube.com/channel/UC48U9aV3ubSGjGwLru41XCw?fbclid=IwAR3B1oNQTLIyV3btY_nXsAFTbVlqygOt5mp2QV3ZnNIBdB1JyL7IAVbQGLY" TargetMode="External"/><Relationship Id="rId5" Type="http://schemas.openxmlformats.org/officeDocument/2006/relationships/hyperlink" Target="https://justlikebuddha.com/" TargetMode="External"/><Relationship Id="rId4" Type="http://schemas.openxmlformats.org/officeDocument/2006/relationships/hyperlink" Target="https://444.hu/2020/03/18/hogyan-birkozzunk-meg-a-szorongassal-a-vilagjarvany-idejen" TargetMode="External"/><Relationship Id="rId9" Type="http://schemas.openxmlformats.org/officeDocument/2006/relationships/hyperlink" Target="https://www.facebook.com/mesesterapia/photos/a.169763093662726/555617735077258/?type=3&amp;theater&amp;hc_location=ufi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mn.hu/ugy/52437-ne-hasznald-bosszura-a-veszhelyzetet---elvalt-szulok-es-kapcsolattartas-a-jarvanyidoszakban?fbclid=IwAR2eNB9Yu4vDncNUvoe3Z8Uqr4ItVCUshdB3Ven7tinwqw_Mir_HYiui1h0" TargetMode="External"/><Relationship Id="rId3" Type="http://schemas.openxmlformats.org/officeDocument/2006/relationships/hyperlink" Target="https://drive.google.com/file/d/1uF2xLL4a6CIRxlYh4R-64asKiJZzl7At/view?fbclid=IwAR3nqgljXnklwlswOAn-IpAhCQuKpZbe6plnby0isFq4drmNkF2KDQ8Abrg" TargetMode="External"/><Relationship Id="rId7" Type="http://schemas.openxmlformats.org/officeDocument/2006/relationships/hyperlink" Target="http://mobiloffelmenyon.hu/digitalisszerzodes/?fbclid=IwAR0I1506SSi8qrjmOVN11m-SLOpB3XAzTkn6dNThbnsg_KTp5gesMngVNAU" TargetMode="External"/><Relationship Id="rId2" Type="http://schemas.openxmlformats.org/officeDocument/2006/relationships/hyperlink" Target="https://www.ppk.elte.hu/content/tanacsok-szuloknek-a-jarvany-miatt-kialakult-helyzettel-kapcsolatban.t.38678?fbclid=IwAR1JMWCvA8NorodyDousAaxFYgwtuwy2YvDHurcOrUfRMII6nmnbWXsLuAI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7koznapi.blog.hu/2020/03/15/gyakorlati_tippek_szuloknek_a_bezartsag_okozta_feszultseg_enyhitesere?fbclid=IwAR1lTw_Hp-F1mhKeazeLWH0c1385oZAyK_kUINHoHV4vDG9pOB7Lj_ShUO4" TargetMode="External"/><Relationship Id="rId5" Type="http://schemas.openxmlformats.org/officeDocument/2006/relationships/hyperlink" Target="https://kepmas.hu/hogyan-lehet-gyerekek-mellett-otthonrol-dolgozni-csinaljunk-egy-csaladi-gyulest?fbclid=IwAR3b1_v58eHNCmAhP1FtjWVBZMsUPV50pHSo9qdaibYGu9qcXk1OORyQ2Gw" TargetMode="External"/><Relationship Id="rId4" Type="http://schemas.openxmlformats.org/officeDocument/2006/relationships/hyperlink" Target="https://deliagaevagyermekpszichologus.blog.hu/2020/03/11/kenyszer_vakacio?fbclid=IwAR37TmTq0ENaYbT7nU4JadvUWnxvBjjN3DGmh6bmAl_XJt5oEuxW7G9msJs" TargetMode="External"/><Relationship Id="rId9" Type="http://schemas.openxmlformats.org/officeDocument/2006/relationships/hyperlink" Target="https://mta.hu/tudomany_hirei/hogyan-tartsuk-ossze-a-csaladot-a-jarvanyhelyzetben-110609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D2D7C63-562A-41C7-892E-0C73F5D598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AAC9CE2B-A02B-489C-B583-9F280F9C5F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18621" y="804019"/>
            <a:ext cx="6919724" cy="2022261"/>
          </a:xfrm>
        </p:spPr>
        <p:txBody>
          <a:bodyPr>
            <a:normAutofit/>
          </a:bodyPr>
          <a:lstStyle/>
          <a:p>
            <a:pPr algn="ctr"/>
            <a:r>
              <a:rPr lang="hu-HU" sz="3600" b="1" dirty="0"/>
              <a:t>Gyermekek viselkedése, szülői reakciók a karanténhelyzetekben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7AA5D9F5-E8FF-4142-9A82-26406C1BA6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19763" y="3843867"/>
            <a:ext cx="6167930" cy="1947333"/>
          </a:xfrm>
        </p:spPr>
        <p:txBody>
          <a:bodyPr>
            <a:normAutofit/>
          </a:bodyPr>
          <a:lstStyle/>
          <a:p>
            <a:pPr algn="ctr"/>
            <a:r>
              <a:rPr lang="hu-HU" b="1" dirty="0"/>
              <a:t>Sydney, Magyar Iskola</a:t>
            </a:r>
          </a:p>
          <a:p>
            <a:pPr algn="ctr"/>
            <a:r>
              <a:rPr lang="hu-HU" b="1" dirty="0"/>
              <a:t>2020. Augusztus 29.</a:t>
            </a:r>
          </a:p>
          <a:p>
            <a:pPr algn="ctr"/>
            <a:r>
              <a:rPr lang="hu-HU" b="1" dirty="0"/>
              <a:t>Reményi Tamás</a:t>
            </a:r>
          </a:p>
          <a:p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21E5087C-7F69-4A4E-A3C1-0E0D3C54900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51"/>
          <a:stretch/>
        </p:blipFill>
        <p:spPr>
          <a:xfrm>
            <a:off x="20" y="10"/>
            <a:ext cx="4639713" cy="6857990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DF25E23-BE15-4E36-A700-59F0CE8C5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CE9353A-F333-4305-BED0-D126D75F5D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5D1D327-6D34-4AB1-BBCB-FFD18B927B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3D4CCB5-F27F-4868-B1D4-55D8654F07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5F00F96-8833-4C32-AD31-05286BC800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C22EE3D4-FE2C-4B01-BC8C-3CE2C6CC11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89773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BA5F16F-9E6D-49C6-95F3-57C43AE59F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096" y="4976179"/>
            <a:ext cx="10498450" cy="1507067"/>
          </a:xfrm>
        </p:spPr>
        <p:txBody>
          <a:bodyPr>
            <a:normAutofit/>
          </a:bodyPr>
          <a:lstStyle/>
          <a:p>
            <a:r>
              <a:rPr lang="hu-HU" dirty="0"/>
              <a:t>Járványhelyzet (Veszély, Karantén)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AE0E4CC1-C3F0-4271-956D-05435645AA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240" y="756552"/>
            <a:ext cx="4015975" cy="2672448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8AF4B7A9-A02F-487D-A18F-768AF861C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51685" y="374754"/>
            <a:ext cx="6565691" cy="4601425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hu-HU" dirty="0"/>
              <a:t>Bizonytalanság fizikálisan: kézmosás, távolságtartás, </a:t>
            </a:r>
          </a:p>
          <a:p>
            <a:pPr>
              <a:lnSpc>
                <a:spcPct val="90000"/>
              </a:lnSpc>
            </a:pPr>
            <a:r>
              <a:rPr lang="hu-HU" dirty="0"/>
              <a:t>Bizonytalanság </a:t>
            </a:r>
            <a:r>
              <a:rPr lang="hu-HU" dirty="0" err="1"/>
              <a:t>pszichéhes</a:t>
            </a:r>
            <a:r>
              <a:rPr lang="hu-HU" dirty="0"/>
              <a:t>: negatív stresszhullám, tehetetlenség</a:t>
            </a:r>
          </a:p>
          <a:p>
            <a:pPr marL="457200" indent="-457200">
              <a:lnSpc>
                <a:spcPct val="90000"/>
              </a:lnSpc>
              <a:buAutoNum type="arabicPeriod"/>
            </a:pPr>
            <a:r>
              <a:rPr lang="hu-HU" b="1" dirty="0"/>
              <a:t>Frusztráció: </a:t>
            </a:r>
            <a:r>
              <a:rPr lang="hu-HU" dirty="0"/>
              <a:t>bennreked a feszültség, felgyülemlik</a:t>
            </a:r>
          </a:p>
          <a:p>
            <a:pPr marL="457200" indent="-457200">
              <a:lnSpc>
                <a:spcPct val="90000"/>
              </a:lnSpc>
              <a:buAutoNum type="arabicPeriod"/>
            </a:pPr>
            <a:r>
              <a:rPr lang="hu-HU" b="1" dirty="0"/>
              <a:t>Agresszió: </a:t>
            </a:r>
            <a:r>
              <a:rPr lang="hu-HU" dirty="0"/>
              <a:t>a korlátoknak megyünk neki</a:t>
            </a:r>
          </a:p>
          <a:p>
            <a:pPr marL="457200" indent="-457200">
              <a:lnSpc>
                <a:spcPct val="90000"/>
              </a:lnSpc>
              <a:buAutoNum type="arabicPeriod"/>
            </a:pPr>
            <a:r>
              <a:rPr lang="hu-HU" b="1" dirty="0"/>
              <a:t>Regresszió: </a:t>
            </a:r>
            <a:r>
              <a:rPr lang="hu-HU" dirty="0"/>
              <a:t>színvonalunk alá megyünk</a:t>
            </a:r>
          </a:p>
          <a:p>
            <a:pPr marL="0" indent="0">
              <a:lnSpc>
                <a:spcPct val="90000"/>
              </a:lnSpc>
              <a:buNone/>
            </a:pPr>
            <a:endParaRPr lang="hu-HU" dirty="0"/>
          </a:p>
          <a:p>
            <a:pPr marL="0" indent="0">
              <a:lnSpc>
                <a:spcPct val="90000"/>
              </a:lnSpc>
              <a:buNone/>
            </a:pPr>
            <a:r>
              <a:rPr lang="hu-HU" dirty="0"/>
              <a:t>Kollektív hatás: felfokozódik </a:t>
            </a:r>
            <a:r>
              <a:rPr lang="hu-HU" dirty="0" err="1"/>
              <a:t>pl</a:t>
            </a:r>
            <a:r>
              <a:rPr lang="hu-HU" dirty="0"/>
              <a:t> kollégák, szomszédok, média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dirty="0"/>
              <a:t>Hogyan tudunk védekezni?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hu-HU" dirty="0"/>
              <a:t>Eddzük a stressztűrésünket! Ne gerjedjünk be annyira!</a:t>
            </a:r>
          </a:p>
          <a:p>
            <a:pPr marL="0" indent="0">
              <a:lnSpc>
                <a:spcPct val="90000"/>
              </a:lnSpc>
              <a:buNone/>
            </a:pPr>
            <a:endParaRPr lang="hu-HU" sz="1300" dirty="0"/>
          </a:p>
        </p:txBody>
      </p:sp>
    </p:spTree>
    <p:extLst>
      <p:ext uri="{BB962C8B-B14F-4D97-AF65-F5344CB8AC3E}">
        <p14:creationId xmlns:p14="http://schemas.microsoft.com/office/powerpoint/2010/main" val="1135403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0BB4ED1-8844-49AD-A2A0-7C46B9CACD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A stressz </a:t>
            </a:r>
            <a:r>
              <a:rPr lang="hu-HU" dirty="0"/>
              <a:t>( Jó és rossz is lehet)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6E479A7-F9B7-479C-99B1-59092709BA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b="1" dirty="0">
                <a:solidFill>
                  <a:schemeClr val="tx1"/>
                </a:solidFill>
              </a:rPr>
              <a:t>Altruizmus: </a:t>
            </a:r>
            <a:r>
              <a:rPr lang="hu-HU" dirty="0"/>
              <a:t>pozitív járvány, a segítés, segít a segítőnek és segít a segítettnek    </a:t>
            </a:r>
            <a:r>
              <a:rPr lang="hu-HU" b="1" dirty="0">
                <a:solidFill>
                  <a:schemeClr val="tx1"/>
                </a:solidFill>
              </a:rPr>
              <a:t>IMMUNRENDSZERT STIMULÁLJA, elismerni a segítő munkát </a:t>
            </a:r>
            <a:r>
              <a:rPr lang="hu-HU" b="1" dirty="0" err="1">
                <a:solidFill>
                  <a:schemeClr val="tx1"/>
                </a:solidFill>
              </a:rPr>
              <a:t>pl</a:t>
            </a:r>
            <a:r>
              <a:rPr lang="hu-HU" b="1" dirty="0">
                <a:solidFill>
                  <a:schemeClr val="tx1"/>
                </a:solidFill>
              </a:rPr>
              <a:t> egészségügyi dolgozók</a:t>
            </a:r>
          </a:p>
          <a:p>
            <a:r>
              <a:rPr lang="hu-HU" b="1" dirty="0">
                <a:solidFill>
                  <a:schemeClr val="bg2"/>
                </a:solidFill>
              </a:rPr>
              <a:t>EUSTRESSZ: mosoly, nevetés, kacagás,</a:t>
            </a:r>
          </a:p>
          <a:p>
            <a:r>
              <a:rPr lang="hu-HU" b="1" dirty="0">
                <a:solidFill>
                  <a:schemeClr val="bg2"/>
                </a:solidFill>
              </a:rPr>
              <a:t>DISTRESSZ: Rágódás, belekeseredés </a:t>
            </a:r>
            <a:r>
              <a:rPr lang="hu-HU" b="1" dirty="0">
                <a:solidFill>
                  <a:schemeClr val="tx1"/>
                </a:solidFill>
              </a:rPr>
              <a:t>STOP!</a:t>
            </a:r>
          </a:p>
          <a:p>
            <a:pPr marL="0" indent="0">
              <a:buNone/>
            </a:pPr>
            <a:endParaRPr lang="hu-HU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hu-HU" b="1" dirty="0">
                <a:solidFill>
                  <a:schemeClr val="tx1"/>
                </a:solidFill>
              </a:rPr>
              <a:t>Társas viszonyok: egyéni stresszkezelés, belső védelmi rendszer</a:t>
            </a:r>
          </a:p>
          <a:p>
            <a:pPr marL="0" indent="0">
              <a:buNone/>
            </a:pPr>
            <a:r>
              <a:rPr lang="hu-HU" b="1" dirty="0">
                <a:solidFill>
                  <a:schemeClr val="tx1"/>
                </a:solidFill>
              </a:rPr>
              <a:t>Stresszkezelő gyakorlatsorok: </a:t>
            </a:r>
            <a:r>
              <a:rPr lang="hu-HU" b="1" dirty="0" err="1">
                <a:solidFill>
                  <a:schemeClr val="tx1"/>
                </a:solidFill>
              </a:rPr>
              <a:t>Bagdy</a:t>
            </a:r>
            <a:r>
              <a:rPr lang="hu-HU" b="1" dirty="0">
                <a:solidFill>
                  <a:schemeClr val="tx1"/>
                </a:solidFill>
              </a:rPr>
              <a:t> Emőke, pszichoszomatikus ambulancia: szorongáscsökkentés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67387B0A-4EA6-4C52-B338-926071B50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3027" y="4077325"/>
            <a:ext cx="4088076" cy="226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3289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D50F406-0454-4BB1-B70D-A2F3BEBA7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193" y="5167816"/>
            <a:ext cx="8534400" cy="1507067"/>
          </a:xfrm>
        </p:spPr>
        <p:txBody>
          <a:bodyPr>
            <a:normAutofit fontScale="90000"/>
          </a:bodyPr>
          <a:lstStyle/>
          <a:p>
            <a:r>
              <a:rPr lang="hu-HU" dirty="0"/>
              <a:t>Társas mező: összezártságban a lehetőségek</a:t>
            </a:r>
            <a:br>
              <a:rPr lang="hu-HU" dirty="0"/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FE21340-9E0C-4E91-AD5B-0CC1009E7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2252" y="101009"/>
            <a:ext cx="10150365" cy="4577316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chemeClr val="tx1"/>
                </a:solidFill>
              </a:rPr>
              <a:t>Izoláció: </a:t>
            </a:r>
            <a:r>
              <a:rPr lang="hu-HU" dirty="0"/>
              <a:t>mint egy lombik – belső </a:t>
            </a:r>
            <a:r>
              <a:rPr lang="hu-HU" dirty="0" err="1"/>
              <a:t>begerjedtebb</a:t>
            </a:r>
            <a:r>
              <a:rPr lang="hu-HU" dirty="0"/>
              <a:t> állapot: korábban nem zavaró ingerekre is ugrunk</a:t>
            </a:r>
          </a:p>
          <a:p>
            <a:r>
              <a:rPr lang="hu-HU" dirty="0">
                <a:solidFill>
                  <a:schemeClr val="tx1"/>
                </a:solidFill>
              </a:rPr>
              <a:t>Megküzdésre </a:t>
            </a:r>
            <a:r>
              <a:rPr lang="hu-HU" dirty="0"/>
              <a:t>sarkall: szülő-gyerek kapcsolati dinamika, koalíciók születnek ( ketten egy ellen, vagy ketten egyért? )elsősorban a kommunikáción múlik, negatívan vonatkoztatom magamra vagy pozitívan, ne rögtön támadásnak érezzük </a:t>
            </a:r>
            <a:r>
              <a:rPr lang="hu-HU" b="1" dirty="0">
                <a:solidFill>
                  <a:schemeClr val="tx1"/>
                </a:solidFill>
              </a:rPr>
              <a:t>Karantén után elválunk, vagy szülök gyereket?</a:t>
            </a:r>
          </a:p>
          <a:p>
            <a:r>
              <a:rPr lang="hu-HU" dirty="0"/>
              <a:t>Jóindulat és pozitív kommunikáció, pozitív viszonyulás (pl. érintés)</a:t>
            </a:r>
          </a:p>
          <a:p>
            <a:r>
              <a:rPr lang="hu-HU" dirty="0" err="1">
                <a:solidFill>
                  <a:schemeClr val="tx1"/>
                </a:solidFill>
              </a:rPr>
              <a:t>Szelidítsd</a:t>
            </a:r>
            <a:r>
              <a:rPr lang="hu-HU" dirty="0">
                <a:solidFill>
                  <a:schemeClr val="tx1"/>
                </a:solidFill>
              </a:rPr>
              <a:t> meg a helyzetet</a:t>
            </a:r>
            <a:r>
              <a:rPr lang="hu-HU" dirty="0"/>
              <a:t>: simogasd meg, etesd meg, beszélgetés, egymás iránti érzelmek kifejezése, közös játék</a:t>
            </a:r>
          </a:p>
          <a:p>
            <a:r>
              <a:rPr lang="hu-HU" dirty="0"/>
              <a:t>Munka szünetelése, elvesztése: férfiakat jobban veszélyezteti, két barát: mit csináljunk, ha vége ennek a helyzetnek. A jövő tervezése generálja az életerőt! </a:t>
            </a:r>
            <a:r>
              <a:rPr lang="hu-HU" b="1" dirty="0">
                <a:solidFill>
                  <a:schemeClr val="tx1"/>
                </a:solidFill>
              </a:rPr>
              <a:t>ÁLMODOZZATOK KÖZÖSEN!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4B8D378-27CC-4015-8B7D-721AF02EB6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8715" y="4138534"/>
            <a:ext cx="2719466" cy="271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9423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09CCB3F-DBCE-4964-9E34-8C5DE80EF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AEB803C-E53C-47F4-ACE7-97A2B220D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710" y="620722"/>
            <a:ext cx="3518748" cy="1142462"/>
          </a:xfrm>
        </p:spPr>
        <p:txBody>
          <a:bodyPr anchor="b">
            <a:normAutofit/>
          </a:bodyPr>
          <a:lstStyle/>
          <a:p>
            <a:r>
              <a:rPr lang="hu-HU" sz="2800" b="1"/>
              <a:t>Homeoffice</a:t>
            </a:r>
          </a:p>
        </p:txBody>
      </p:sp>
      <p:sp>
        <p:nvSpPr>
          <p:cNvPr id="11" name="Snip Diagonal Corner Rectangle 24">
            <a:extLst>
              <a:ext uri="{FF2B5EF4-FFF2-40B4-BE49-F238E27FC236}">
                <a16:creationId xmlns:a16="http://schemas.microsoft.com/office/drawing/2014/main" id="{1DFF944F-74BA-483A-82C0-64E3AAF4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90" y="620722"/>
            <a:ext cx="6575496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208D203-C890-4743-8424-1754FE871F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9431" b="-1"/>
          <a:stretch/>
        </p:blipFill>
        <p:spPr>
          <a:xfrm>
            <a:off x="778062" y="786117"/>
            <a:ext cx="6245352" cy="4956048"/>
          </a:xfrm>
          <a:custGeom>
            <a:avLst/>
            <a:gdLst/>
            <a:ahLst/>
            <a:cxnLst/>
            <a:rect l="l" t="t" r="r" b="b"/>
            <a:pathLst>
              <a:path w="6245352" h="4956048">
                <a:moveTo>
                  <a:pt x="534609" y="0"/>
                </a:moveTo>
                <a:lnTo>
                  <a:pt x="6245352" y="0"/>
                </a:lnTo>
                <a:lnTo>
                  <a:pt x="6245352" y="4421439"/>
                </a:lnTo>
                <a:lnTo>
                  <a:pt x="5710743" y="4956048"/>
                </a:lnTo>
                <a:lnTo>
                  <a:pt x="0" y="4956048"/>
                </a:lnTo>
                <a:lnTo>
                  <a:pt x="0" y="534609"/>
                </a:lnTo>
                <a:close/>
              </a:path>
            </a:pathLst>
          </a:custGeo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AAA60191-3C33-4AE9-952F-D318A286FD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2710" y="1822448"/>
            <a:ext cx="3578230" cy="4085111"/>
          </a:xfrm>
        </p:spPr>
        <p:txBody>
          <a:bodyPr anchor="t">
            <a:normAutofit lnSpcReduction="10000"/>
          </a:bodyPr>
          <a:lstStyle/>
          <a:p>
            <a:r>
              <a:rPr lang="hu-HU" dirty="0"/>
              <a:t>„Szent idő”</a:t>
            </a:r>
          </a:p>
          <a:p>
            <a:r>
              <a:rPr lang="hu-HU" dirty="0"/>
              <a:t>Felöltözni, mintha kimennénk</a:t>
            </a:r>
          </a:p>
          <a:p>
            <a:r>
              <a:rPr lang="hu-HU" dirty="0"/>
              <a:t>Napirend, struktúra fontossága</a:t>
            </a:r>
          </a:p>
          <a:p>
            <a:r>
              <a:rPr lang="hu-HU" dirty="0"/>
              <a:t>Online suli a szülő igazodik, </a:t>
            </a:r>
            <a:r>
              <a:rPr lang="hu-HU" dirty="0" err="1"/>
              <a:t>Homeoffice-ra</a:t>
            </a:r>
            <a:r>
              <a:rPr lang="hu-HU" dirty="0"/>
              <a:t> a gyerek igazodik</a:t>
            </a:r>
          </a:p>
          <a:p>
            <a:r>
              <a:rPr lang="hu-HU" dirty="0"/>
              <a:t>Közös idők: ötletgyűjtés</a:t>
            </a:r>
          </a:p>
          <a:p>
            <a:r>
              <a:rPr lang="hu-HU" b="1" dirty="0"/>
              <a:t>Beszéljünk az otthoni játékszabályokról</a:t>
            </a:r>
            <a:r>
              <a:rPr lang="hu-HU" sz="1400" b="1" dirty="0"/>
              <a:t>!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9733A91-F958-4629-801A-3F6F1E09A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3812972-C68B-4C59-B3A7-4AF61E935D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B3F3B7C-7909-4486-AA08-5C6B625C3A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0BD7DA8-741F-4296-9363-05EF91541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2068EFC-20FC-456F-839F-4BCFFCAA81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251C60F-B911-433E-BF75-3BBEFD0538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20131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D54694C7-ED72-40B3-8A1A-C876F94B43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5018960"/>
            <a:ext cx="8534400" cy="1507067"/>
          </a:xfrm>
        </p:spPr>
        <p:txBody>
          <a:bodyPr/>
          <a:lstStyle/>
          <a:p>
            <a:r>
              <a:rPr lang="hu-HU" b="1" dirty="0"/>
              <a:t>MUNKA ÉS MAGÁNÉLET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560817C-61A1-40ED-803B-165ECFC6A9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497" y="414670"/>
            <a:ext cx="10990154" cy="53269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b="1" dirty="0">
                <a:solidFill>
                  <a:schemeClr val="tx1"/>
                </a:solidFill>
              </a:rPr>
              <a:t>Munka</a:t>
            </a:r>
            <a:r>
              <a:rPr lang="hu-HU" dirty="0"/>
              <a:t>: eltolódtunk az utóbbi időben, a munka meghatároz minket</a:t>
            </a:r>
          </a:p>
          <a:p>
            <a:pPr marL="0" indent="0">
              <a:buNone/>
            </a:pPr>
            <a:r>
              <a:rPr lang="hu-HU" b="1" dirty="0" err="1">
                <a:solidFill>
                  <a:schemeClr val="tx1"/>
                </a:solidFill>
              </a:rPr>
              <a:t>Homeoffice</a:t>
            </a:r>
            <a:r>
              <a:rPr lang="hu-HU" b="1" dirty="0">
                <a:solidFill>
                  <a:schemeClr val="tx1"/>
                </a:solidFill>
              </a:rPr>
              <a:t>-ban: </a:t>
            </a:r>
            <a:r>
              <a:rPr lang="hu-HU" dirty="0"/>
              <a:t>nincs személyes megbeszélés, a férfi elsősorban ettől valaki, a kollégákkal folytatott „anyagcsere-információcsere” nem működik</a:t>
            </a:r>
          </a:p>
          <a:p>
            <a:pPr marL="0" indent="0">
              <a:buNone/>
            </a:pPr>
            <a:r>
              <a:rPr lang="hu-HU" b="1" dirty="0">
                <a:solidFill>
                  <a:schemeClr val="tx1"/>
                </a:solidFill>
              </a:rPr>
              <a:t>Barát-kolléga keresése</a:t>
            </a:r>
            <a:r>
              <a:rPr lang="hu-HU" dirty="0"/>
              <a:t>: megbeszélni a munka </a:t>
            </a:r>
          </a:p>
          <a:p>
            <a:pPr marL="0" indent="0">
              <a:buNone/>
            </a:pPr>
            <a:r>
              <a:rPr lang="hu-HU" b="1" dirty="0">
                <a:solidFill>
                  <a:schemeClr val="tx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https://pszi.hu/probono_pszichologus/</a:t>
            </a:r>
            <a:r>
              <a:rPr lang="hu-HU" b="1" dirty="0">
                <a:solidFill>
                  <a:schemeClr val="tx1"/>
                </a:solidFill>
              </a:rPr>
              <a:t>  </a:t>
            </a:r>
            <a:r>
              <a:rPr lang="hu-HU" dirty="0"/>
              <a:t> önkétes segítség</a:t>
            </a: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b="1" dirty="0">
                <a:solidFill>
                  <a:schemeClr val="tx1"/>
                </a:solidFill>
              </a:rPr>
              <a:t>Idősebbek: </a:t>
            </a:r>
            <a:r>
              <a:rPr lang="hu-HU" dirty="0"/>
              <a:t>nem lehet az unokákkal, nem ölelheti meg, nem mehet ki, nem tud értékes lenni </a:t>
            </a:r>
            <a:r>
              <a:rPr lang="hu-HU" b="1" dirty="0">
                <a:solidFill>
                  <a:schemeClr val="tx1"/>
                </a:solidFill>
              </a:rPr>
              <a:t>MIÉRT? KIÉRT ÉLJEK? </a:t>
            </a:r>
          </a:p>
          <a:p>
            <a:pPr marL="457200" indent="-457200">
              <a:buAutoNum type="arabicPeriod"/>
            </a:pPr>
            <a:r>
              <a:rPr lang="hu-HU" b="1" dirty="0">
                <a:solidFill>
                  <a:schemeClr val="tx1"/>
                </a:solidFill>
              </a:rPr>
              <a:t>legalább virtuális kapcsolat, család, </a:t>
            </a:r>
          </a:p>
          <a:p>
            <a:pPr marL="457200" indent="-457200">
              <a:buAutoNum type="arabicPeriod"/>
            </a:pPr>
            <a:r>
              <a:rPr lang="hu-HU" b="1" dirty="0">
                <a:solidFill>
                  <a:schemeClr val="tx1"/>
                </a:solidFill>
              </a:rPr>
              <a:t>még jobb egy régi osztálytárs- azonos korosztály, tapasztalatok</a:t>
            </a:r>
          </a:p>
          <a:p>
            <a:pPr marL="457200" indent="-457200">
              <a:buAutoNum type="arabicPeriod"/>
            </a:pPr>
            <a:r>
              <a:rPr lang="hu-HU" b="1" dirty="0">
                <a:solidFill>
                  <a:schemeClr val="tx1"/>
                </a:solidFill>
              </a:rPr>
              <a:t>Még elesettebb megsegítése - immunerősítő</a:t>
            </a:r>
          </a:p>
          <a:p>
            <a:pPr marL="0" indent="0">
              <a:buNone/>
            </a:pPr>
            <a:endParaRPr lang="hu-HU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hu-HU" b="1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C713BB4-3781-41A2-8A07-8A2428E9D2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0112" y="4204245"/>
            <a:ext cx="4558016" cy="2563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654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F4E830A-06F9-4EAA-9E65-110CF24217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175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406AE4F3-EB79-47B4-B7AE-FF06806671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24224" r="9998"/>
          <a:stretch/>
        </p:blipFill>
        <p:spPr>
          <a:xfrm>
            <a:off x="3174" y="10"/>
            <a:ext cx="12192000" cy="6857990"/>
          </a:xfrm>
          <a:prstGeom prst="rect">
            <a:avLst/>
          </a:prstGeom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91D84B4A-6C2F-4871-8EC9-C4130E092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8868" y="5350923"/>
            <a:ext cx="8534400" cy="1507067"/>
          </a:xfrm>
        </p:spPr>
        <p:txBody>
          <a:bodyPr>
            <a:normAutofit/>
          </a:bodyPr>
          <a:lstStyle/>
          <a:p>
            <a:r>
              <a:rPr lang="hu-HU" dirty="0"/>
              <a:t>Magánélet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512F6C5-33A2-4CCA-BB10-422D3DEBD3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10948156" cy="5640049"/>
          </a:xfrm>
        </p:spPr>
        <p:txBody>
          <a:bodyPr>
            <a:normAutofit/>
          </a:bodyPr>
          <a:lstStyle/>
          <a:p>
            <a:r>
              <a:rPr lang="hu-HU" dirty="0">
                <a:solidFill>
                  <a:schemeClr val="tx1"/>
                </a:solidFill>
              </a:rPr>
              <a:t>Virtuális kapcsolat: a digitális technikával való ismerkedés</a:t>
            </a:r>
          </a:p>
          <a:p>
            <a:r>
              <a:rPr lang="hu-HU" dirty="0">
                <a:solidFill>
                  <a:schemeClr val="tx1"/>
                </a:solidFill>
              </a:rPr>
              <a:t>Érintés, tapintás szerepe: ha nincs ember, pl. háziállat</a:t>
            </a:r>
          </a:p>
          <a:p>
            <a:r>
              <a:rPr lang="hu-HU" dirty="0">
                <a:solidFill>
                  <a:schemeClr val="tx1"/>
                </a:solidFill>
              </a:rPr>
              <a:t>Hangok, hallás szerepe: kapcsolattartás, de feszültségmegszelídítésre is kiváló</a:t>
            </a:r>
          </a:p>
          <a:p>
            <a:r>
              <a:rPr lang="hu-HU" dirty="0">
                <a:solidFill>
                  <a:schemeClr val="tx1"/>
                </a:solidFill>
              </a:rPr>
              <a:t>Magánélet és szabályrendszer: egy óránál ne legyen hosszabb a passzív befogadás (digitális technikák)</a:t>
            </a:r>
          </a:p>
          <a:p>
            <a:r>
              <a:rPr lang="hu-HU" dirty="0">
                <a:solidFill>
                  <a:schemeClr val="tx1"/>
                </a:solidFill>
              </a:rPr>
              <a:t>Mozgás szerepe: óránként szünet, mozgással (nagy lendítő mozgás, hempergés, feldobálás, lakás-kert berendezése), applikáció: időellenőrzés</a:t>
            </a:r>
          </a:p>
          <a:p>
            <a:endParaRPr lang="hu-HU" dirty="0">
              <a:solidFill>
                <a:schemeClr val="tx1"/>
              </a:solidFill>
            </a:endParaRPr>
          </a:p>
          <a:p>
            <a:endParaRPr lang="hu-HU" dirty="0">
              <a:solidFill>
                <a:schemeClr val="tx1"/>
              </a:solidFill>
            </a:endParaRPr>
          </a:p>
          <a:p>
            <a:endParaRPr lang="hu-H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911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95018A1-19B5-4487-BE58-B09713EFC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2" y="4487332"/>
            <a:ext cx="7350079" cy="1507067"/>
          </a:xfrm>
        </p:spPr>
        <p:txBody>
          <a:bodyPr>
            <a:normAutofit/>
          </a:bodyPr>
          <a:lstStyle/>
          <a:p>
            <a:r>
              <a:rPr lang="hu-HU" dirty="0"/>
              <a:t>BETEGSÉG Kommunikálása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34C38FC-4171-4020-86DB-40EA6C1CE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7350079" cy="3615267"/>
          </a:xfrm>
        </p:spPr>
        <p:txBody>
          <a:bodyPr>
            <a:normAutofit/>
          </a:bodyPr>
          <a:lstStyle/>
          <a:p>
            <a:r>
              <a:rPr lang="hu-HU" dirty="0"/>
              <a:t>Bejelentés az orvosnak</a:t>
            </a:r>
          </a:p>
          <a:p>
            <a:r>
              <a:rPr lang="hu-HU" dirty="0"/>
              <a:t>Hőemelkedés: nem kell megijedni, a gyereket is csak megijeszti</a:t>
            </a:r>
          </a:p>
          <a:p>
            <a:r>
              <a:rPr lang="hu-HU" dirty="0" err="1"/>
              <a:t>Megnyugtatólag</a:t>
            </a:r>
            <a:r>
              <a:rPr lang="hu-HU" dirty="0"/>
              <a:t>: ne dramatizáljunk, </a:t>
            </a:r>
            <a:r>
              <a:rPr lang="hu-HU" dirty="0" err="1"/>
              <a:t>katasztrófizáljunk</a:t>
            </a:r>
            <a:endParaRPr lang="hu-HU" dirty="0"/>
          </a:p>
          <a:p>
            <a:r>
              <a:rPr lang="hu-HU" dirty="0"/>
              <a:t>Határozottság, biztonságérzet</a:t>
            </a:r>
          </a:p>
          <a:p>
            <a:r>
              <a:rPr lang="hu-HU" dirty="0"/>
              <a:t>Az elembertelenedés útja: a munka és a pénz átvette az irányítást</a:t>
            </a:r>
          </a:p>
          <a:p>
            <a:r>
              <a:rPr lang="hu-HU" dirty="0"/>
              <a:t>Már nincs az 1. helyen az Isten és az emberi kapcsolataink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71C2F63-EBE0-4D15-9710-84BE1F26A24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240" r="30906" b="-1"/>
          <a:stretch/>
        </p:blipFill>
        <p:spPr>
          <a:xfrm>
            <a:off x="8675662" y="598820"/>
            <a:ext cx="2298748" cy="3075688"/>
          </a:xfrm>
          <a:custGeom>
            <a:avLst/>
            <a:gdLst/>
            <a:ahLst/>
            <a:cxnLst/>
            <a:rect l="l" t="t" r="r" b="b"/>
            <a:pathLst>
              <a:path w="3239538" h="4334450">
                <a:moveTo>
                  <a:pt x="322464" y="0"/>
                </a:moveTo>
                <a:lnTo>
                  <a:pt x="3239538" y="0"/>
                </a:lnTo>
                <a:lnTo>
                  <a:pt x="3239538" y="4011987"/>
                </a:lnTo>
                <a:lnTo>
                  <a:pt x="2917075" y="4334450"/>
                </a:lnTo>
                <a:lnTo>
                  <a:pt x="0" y="4334450"/>
                </a:lnTo>
                <a:lnTo>
                  <a:pt x="0" y="322464"/>
                </a:lnTo>
                <a:close/>
              </a:path>
            </a:pathLst>
          </a:custGeom>
          <a:ln w="15875">
            <a:solidFill>
              <a:srgbClr val="FFFFFF">
                <a:alpha val="40000"/>
              </a:srgbClr>
            </a:solidFill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B975FEB-EB22-4265-87DB-98C8B1A03E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59517"/>
            <a:ext cx="2981858" cy="3208867"/>
            <a:chOff x="9206969" y="2963333"/>
            <a:chExt cx="2981858" cy="3208867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65F12FA-1912-4E22-A32D-0831ADB49A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D85A33A-E141-4004-96FE-2B25852F78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DBBF9A1-F02B-475F-8E25-E42F600534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4E10861-F5C5-4FCE-BB8E-126306C8C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EE8BD36-DC78-4FAA-AC76-FF2D4FAD33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575922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8">
            <a:extLst>
              <a:ext uri="{FF2B5EF4-FFF2-40B4-BE49-F238E27FC236}">
                <a16:creationId xmlns:a16="http://schemas.microsoft.com/office/drawing/2014/main" id="{89220CFE-A3C6-448E-A8C7-CEAED93255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476EA300-0618-472F-A375-672CC40BAA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1860" y="4487332"/>
            <a:ext cx="5627258" cy="1507067"/>
          </a:xfrm>
        </p:spPr>
        <p:txBody>
          <a:bodyPr>
            <a:normAutofit/>
          </a:bodyPr>
          <a:lstStyle/>
          <a:p>
            <a:r>
              <a:rPr lang="hu-HU" dirty="0"/>
              <a:t>Bizonytalanság- Biztos rossz?</a:t>
            </a:r>
          </a:p>
        </p:txBody>
      </p:sp>
      <p:sp>
        <p:nvSpPr>
          <p:cNvPr id="20" name="Snip Diagonal Corner Rectangle 25">
            <a:extLst>
              <a:ext uri="{FF2B5EF4-FFF2-40B4-BE49-F238E27FC236}">
                <a16:creationId xmlns:a16="http://schemas.microsoft.com/office/drawing/2014/main" id="{2E91ED80-632C-4328-8E5C-0CAF33E77C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4001" y="620722"/>
            <a:ext cx="3670674" cy="5286838"/>
          </a:xfrm>
          <a:prstGeom prst="snip2DiagRect">
            <a:avLst>
              <a:gd name="adj1" fmla="val 11518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FA29E16B-6A89-49FF-A84F-4BAEB96D1D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406" r="32643"/>
          <a:stretch/>
        </p:blipFill>
        <p:spPr>
          <a:xfrm>
            <a:off x="800558" y="786117"/>
            <a:ext cx="3337560" cy="4956048"/>
          </a:xfrm>
          <a:custGeom>
            <a:avLst/>
            <a:gdLst/>
            <a:ahLst/>
            <a:cxnLst/>
            <a:rect l="l" t="t" r="r" b="b"/>
            <a:pathLst>
              <a:path w="3337560" h="4956048">
                <a:moveTo>
                  <a:pt x="384420" y="0"/>
                </a:moveTo>
                <a:lnTo>
                  <a:pt x="3337560" y="0"/>
                </a:lnTo>
                <a:lnTo>
                  <a:pt x="3337560" y="4571628"/>
                </a:lnTo>
                <a:lnTo>
                  <a:pt x="2953140" y="4956048"/>
                </a:lnTo>
                <a:lnTo>
                  <a:pt x="0" y="4956048"/>
                </a:lnTo>
                <a:lnTo>
                  <a:pt x="0" y="384420"/>
                </a:lnTo>
                <a:close/>
              </a:path>
            </a:pathLst>
          </a:custGeo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8A31C34C-2592-40D7-8DD8-2065379B34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61860" y="685800"/>
            <a:ext cx="6253792" cy="36152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1600"/>
              <a:t>A biztos rossz is jobb: mi van ha van 2. hullám, mikor lesz vége?</a:t>
            </a:r>
          </a:p>
          <a:p>
            <a:pPr>
              <a:lnSpc>
                <a:spcPct val="90000"/>
              </a:lnSpc>
            </a:pPr>
            <a:r>
              <a:rPr lang="hu-HU" sz="1600"/>
              <a:t>Egzisztenciális oldal: munkahely, bevételek, családfenntartás</a:t>
            </a:r>
          </a:p>
          <a:p>
            <a:pPr>
              <a:lnSpc>
                <a:spcPct val="90000"/>
              </a:lnSpc>
            </a:pPr>
            <a:r>
              <a:rPr lang="hu-HU" sz="1600"/>
              <a:t>Pszichikai szempontok: </a:t>
            </a:r>
          </a:p>
          <a:p>
            <a:pPr marL="457200" indent="-457200">
              <a:lnSpc>
                <a:spcPct val="90000"/>
              </a:lnSpc>
              <a:buAutoNum type="arabicPeriod"/>
            </a:pPr>
            <a:r>
              <a:rPr lang="hu-HU" sz="1600"/>
              <a:t>Munka és magánélet egyensúlya</a:t>
            </a:r>
          </a:p>
          <a:p>
            <a:pPr marL="457200" indent="-457200">
              <a:lnSpc>
                <a:spcPct val="90000"/>
              </a:lnSpc>
              <a:buAutoNum type="arabicPeriod"/>
            </a:pPr>
            <a:r>
              <a:rPr lang="hu-HU" sz="1600"/>
              <a:t>Szorongás állapotok, pánikrohamok (változtatás, menekülés, de nem tudjuk mi a megoldás)</a:t>
            </a:r>
          </a:p>
          <a:p>
            <a:pPr marL="457200" indent="-457200">
              <a:lnSpc>
                <a:spcPct val="90000"/>
              </a:lnSpc>
              <a:buAutoNum type="arabicPeriod"/>
            </a:pPr>
            <a:r>
              <a:rPr lang="hu-HU" sz="1600"/>
              <a:t>Korábbi lelki trauma felszakad, ha nem került feldolgozásra – lelki góc, különösen a magányosaknál (nem egyenlő azzal, aki egyedül él)</a:t>
            </a:r>
          </a:p>
          <a:p>
            <a:pPr marL="457200" indent="-457200">
              <a:lnSpc>
                <a:spcPct val="90000"/>
              </a:lnSpc>
              <a:buAutoNum type="arabicPeriod"/>
            </a:pPr>
            <a:r>
              <a:rPr lang="hu-HU" sz="1600"/>
              <a:t>Folyamatos csendes krízis (hol a vége?)</a:t>
            </a:r>
          </a:p>
          <a:p>
            <a:pPr>
              <a:lnSpc>
                <a:spcPct val="90000"/>
              </a:lnSpc>
            </a:pPr>
            <a:endParaRPr lang="hu-HU" sz="16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3A271B6-83F2-4E87-A6AD-450F042D3D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9A433C90-9936-4ABD-B763-2CD6C42165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6D1147B-1DF4-4FA0-9601-3AB638E3BF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89E30F5C-D28E-4B06-847C-1104626FCF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1B65F81-D52E-422A-BA2A-0E3294D0CD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992E9D3-9DB7-4C46-8AFB-E50194C893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156843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9403C7F-76AE-4587-92A2-D4E41EBE68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8DCE741-DD3E-4649-98F4-F2E099775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78579" y="4487332"/>
            <a:ext cx="5627158" cy="1507067"/>
          </a:xfrm>
        </p:spPr>
        <p:txBody>
          <a:bodyPr>
            <a:normAutofit/>
          </a:bodyPr>
          <a:lstStyle/>
          <a:p>
            <a:r>
              <a:rPr lang="hu-HU" dirty="0"/>
              <a:t>Kiút a bezártságból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5162E3D-6E17-4B00-9E72-97D8D6CE48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12" r="6786"/>
          <a:stretch/>
        </p:blipFill>
        <p:spPr>
          <a:xfrm>
            <a:off x="831" y="10"/>
            <a:ext cx="3502025" cy="6857990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41861F9C-EF97-49E5-A60E-029D6A83BD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4612" y="685800"/>
            <a:ext cx="6626072" cy="361526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hu-HU" sz="1700"/>
              <a:t>Tükörneuronok: szemkontaktus, empátiás kapcsolat, gyógyít</a:t>
            </a:r>
          </a:p>
          <a:p>
            <a:pPr>
              <a:lnSpc>
                <a:spcPct val="90000"/>
              </a:lnSpc>
            </a:pPr>
            <a:r>
              <a:rPr lang="hu-HU" sz="1700"/>
              <a:t>Olaszok közös éneklése az erkélyen</a:t>
            </a:r>
          </a:p>
          <a:p>
            <a:pPr>
              <a:lnSpc>
                <a:spcPct val="90000"/>
              </a:lnSpc>
            </a:pPr>
            <a:r>
              <a:rPr lang="hu-HU" sz="1700"/>
              <a:t>Közös taps: elismerés és összetartozás</a:t>
            </a:r>
          </a:p>
          <a:p>
            <a:pPr>
              <a:lnSpc>
                <a:spcPct val="90000"/>
              </a:lnSpc>
            </a:pPr>
            <a:r>
              <a:rPr lang="hu-HU" sz="1700"/>
              <a:t>Két ember nem egyenlő 1+1-gyel, egymás megértői, segítői lehetünk – közösség</a:t>
            </a:r>
          </a:p>
          <a:p>
            <a:pPr>
              <a:lnSpc>
                <a:spcPct val="90000"/>
              </a:lnSpc>
            </a:pPr>
            <a:r>
              <a:rPr lang="hu-HU" sz="1700"/>
              <a:t>Ne a családtagoknak panaszkodjunk a családon belüli feszültségekről, hanem barátnak, vagy segítőnek</a:t>
            </a:r>
          </a:p>
          <a:p>
            <a:pPr>
              <a:lnSpc>
                <a:spcPct val="90000"/>
              </a:lnSpc>
            </a:pPr>
            <a:r>
              <a:rPr lang="hu-HU" sz="1700"/>
              <a:t>Relaxáció, lelki edzés, átkeretezés ( testi edzésen túl)</a:t>
            </a:r>
          </a:p>
          <a:p>
            <a:pPr>
              <a:lnSpc>
                <a:spcPct val="90000"/>
              </a:lnSpc>
            </a:pPr>
            <a:r>
              <a:rPr lang="hu-HU" sz="1700"/>
              <a:t>Gondolat, hit és tervezés, jövő: a ház hatalmas kerttel</a:t>
            </a:r>
          </a:p>
          <a:p>
            <a:pPr>
              <a:lnSpc>
                <a:spcPct val="90000"/>
              </a:lnSpc>
            </a:pPr>
            <a:endParaRPr lang="hu-HU" sz="170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6C71778-3DDA-4748-AEBB-2A4B750163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BA1F5C7D-5183-424E-BD72-BBFC59C5A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B848F76E-D8DE-4826-901B-4E4090240E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AE84420-E672-4A16-8384-42BDDC4A96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044D91EB-FA8D-4FD3-88F8-053F9962BD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56B711F-46BD-4789-926C-CF2F01F71D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72228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872F754-1CD2-45E8-8895-CB0657FC5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A tervezés és optimizmus 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38983A1-0D16-4719-B766-4B76B1496A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1" y="685800"/>
            <a:ext cx="11107295" cy="4704907"/>
          </a:xfrm>
        </p:spPr>
        <p:txBody>
          <a:bodyPr/>
          <a:lstStyle/>
          <a:p>
            <a:r>
              <a:rPr lang="hu-HU" dirty="0"/>
              <a:t>Harvard egyetem: 40 éves kor, 5 évente</a:t>
            </a:r>
          </a:p>
          <a:p>
            <a:r>
              <a:rPr lang="hu-HU" dirty="0"/>
              <a:t>Tervezés és a kiúttalanság a szervezetre, egészségre gyakorol hatást</a:t>
            </a:r>
          </a:p>
          <a:p>
            <a:r>
              <a:rPr lang="hu-HU" dirty="0"/>
              <a:t>A hit szerepe: vallásba nevelődünk, Gondviselésbe vetett hit, lelki edzés: van megoldása a kilátástalan helyzetekre</a:t>
            </a:r>
          </a:p>
          <a:p>
            <a:r>
              <a:rPr lang="hu-HU" dirty="0"/>
              <a:t>A bizalom visszaszerzése: a másik ember nem csak „veszélyforrás”</a:t>
            </a:r>
          </a:p>
          <a:p>
            <a:r>
              <a:rPr lang="hu-HU" dirty="0"/>
              <a:t>Velünk született együttérzés, segítés </a:t>
            </a:r>
            <a:r>
              <a:rPr lang="hu-HU" b="1" dirty="0">
                <a:solidFill>
                  <a:schemeClr val="tx1"/>
                </a:solidFill>
              </a:rPr>
              <a:t>„ Védd a másikat, segítsd!”</a:t>
            </a:r>
          </a:p>
          <a:p>
            <a:r>
              <a:rPr lang="hu-HU" b="1" dirty="0">
                <a:solidFill>
                  <a:schemeClr val="tx1"/>
                </a:solidFill>
              </a:rPr>
              <a:t>Felelősségérzet </a:t>
            </a:r>
            <a:r>
              <a:rPr lang="hu-HU" b="1" dirty="0">
                <a:solidFill>
                  <a:schemeClr val="bg2"/>
                </a:solidFill>
              </a:rPr>
              <a:t>és </a:t>
            </a:r>
            <a:r>
              <a:rPr lang="hu-HU" b="1" dirty="0">
                <a:solidFill>
                  <a:schemeClr val="tx1"/>
                </a:solidFill>
              </a:rPr>
              <a:t>tanult tehetetlenség</a:t>
            </a:r>
          </a:p>
          <a:p>
            <a:r>
              <a:rPr lang="hu-HU" b="1" dirty="0">
                <a:solidFill>
                  <a:schemeClr val="tx1"/>
                </a:solidFill>
              </a:rPr>
              <a:t>Üres csevegés, vagy szervezés – beszélgető kör</a:t>
            </a:r>
          </a:p>
          <a:p>
            <a:r>
              <a:rPr lang="hu-HU" b="1" dirty="0">
                <a:solidFill>
                  <a:schemeClr val="tx1"/>
                </a:solidFill>
              </a:rPr>
              <a:t>Hála a szülőknek, pedagógusoknak</a:t>
            </a:r>
          </a:p>
          <a:p>
            <a:endParaRPr lang="hu-HU" b="1" dirty="0">
              <a:solidFill>
                <a:schemeClr val="tx1"/>
              </a:solidFill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F6532137-A084-4CB0-8758-8B15E5DDE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4212" y="3638862"/>
            <a:ext cx="4827230" cy="280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6610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09CCB3F-DBCE-4964-9E34-8C5DE80EF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F1B56A0A-0436-4665-BE33-65DD10748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710" y="620722"/>
            <a:ext cx="3518748" cy="1142462"/>
          </a:xfrm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hu-HU" sz="2000"/>
              <a:t>hogyan kezeljük saját aggodalmainkat gyerekünk előtt?</a:t>
            </a:r>
          </a:p>
        </p:txBody>
      </p:sp>
      <p:sp>
        <p:nvSpPr>
          <p:cNvPr id="11" name="Snip Diagonal Corner Rectangle 24">
            <a:extLst>
              <a:ext uri="{FF2B5EF4-FFF2-40B4-BE49-F238E27FC236}">
                <a16:creationId xmlns:a16="http://schemas.microsoft.com/office/drawing/2014/main" id="{1DFF944F-74BA-483A-82C0-64E3AAF4AE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2990" y="620722"/>
            <a:ext cx="6575496" cy="5286838"/>
          </a:xfrm>
          <a:prstGeom prst="snip2DiagRect">
            <a:avLst>
              <a:gd name="adj1" fmla="val 10787"/>
              <a:gd name="adj2" fmla="val 0"/>
            </a:avLst>
          </a:prstGeom>
          <a:solidFill>
            <a:schemeClr val="tx1"/>
          </a:solidFill>
          <a:ln>
            <a:noFill/>
          </a:ln>
          <a:effectLst>
            <a:innerShdw blurRad="57150" dist="38100" dir="14460000">
              <a:prstClr val="black">
                <a:alpha val="7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743225D-F9B9-4BC3-8F55-1DA56B4A71D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2" b="2926"/>
          <a:stretch/>
        </p:blipFill>
        <p:spPr>
          <a:xfrm>
            <a:off x="778062" y="786117"/>
            <a:ext cx="6245352" cy="4956048"/>
          </a:xfrm>
          <a:custGeom>
            <a:avLst/>
            <a:gdLst/>
            <a:ahLst/>
            <a:cxnLst/>
            <a:rect l="l" t="t" r="r" b="b"/>
            <a:pathLst>
              <a:path w="6245352" h="4956048">
                <a:moveTo>
                  <a:pt x="534609" y="0"/>
                </a:moveTo>
                <a:lnTo>
                  <a:pt x="6245352" y="0"/>
                </a:lnTo>
                <a:lnTo>
                  <a:pt x="6245352" y="4421439"/>
                </a:lnTo>
                <a:lnTo>
                  <a:pt x="5710743" y="4956048"/>
                </a:lnTo>
                <a:lnTo>
                  <a:pt x="0" y="4956048"/>
                </a:lnTo>
                <a:lnTo>
                  <a:pt x="0" y="534609"/>
                </a:lnTo>
                <a:close/>
              </a:path>
            </a:pathLst>
          </a:custGeom>
        </p:spPr>
      </p:pic>
      <p:sp>
        <p:nvSpPr>
          <p:cNvPr id="3" name="Tartalom helye 2">
            <a:extLst>
              <a:ext uri="{FF2B5EF4-FFF2-40B4-BE49-F238E27FC236}">
                <a16:creationId xmlns:a16="http://schemas.microsoft.com/office/drawing/2014/main" id="{C5360FFA-AE0B-4545-B27C-28E92BEF1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2710" y="1822449"/>
            <a:ext cx="3479419" cy="3070226"/>
          </a:xfrm>
        </p:spPr>
        <p:txBody>
          <a:bodyPr anchor="t">
            <a:normAutofit/>
          </a:bodyPr>
          <a:lstStyle/>
          <a:p>
            <a:r>
              <a:rPr lang="hu-HU" sz="1400"/>
              <a:t>Mi magunk is megrettenünk, aggódunk…</a:t>
            </a:r>
          </a:p>
          <a:p>
            <a:r>
              <a:rPr lang="hu-HU" sz="1400"/>
              <a:t>Beszéljünk a gyerekkel, de azzal az üzenettel, hogy „tudjuk, megtaláljuk a megoldást”</a:t>
            </a:r>
          </a:p>
          <a:p>
            <a:r>
              <a:rPr lang="hu-HU" sz="1400"/>
              <a:t> Megkönnyebbülés: öröm, ha valami rossz elmúlik</a:t>
            </a:r>
          </a:p>
          <a:p>
            <a:r>
              <a:rPr lang="hu-HU" sz="1400"/>
              <a:t>Kapaszkodjunk bele a jövőbeli terveinkbe!</a:t>
            </a:r>
          </a:p>
          <a:p>
            <a:endParaRPr lang="hu-HU" sz="14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9733A91-F958-4629-801A-3F6F1E09A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F3812972-C68B-4C59-B3A7-4AF61E935D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B3F3B7C-7909-4486-AA08-5C6B625C3A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00BD7DA8-741F-4296-9363-05EF915411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62068EFC-20FC-456F-839F-4BCFFCAA81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251C60F-B911-433E-BF75-3BBEFD0538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905774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6D5E5C5-6146-426A-89A5-573CAC302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2157A714-7662-4C1E-A2AF-C63C5582C4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0588" y="353692"/>
            <a:ext cx="7741648" cy="6150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7966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78014A2-D163-4336-99FF-9BF84C070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EA7840D8-9159-4F98-A921-1ECC6BCB6A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0692" y="629877"/>
            <a:ext cx="9152307" cy="5156325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59325804-3734-4620-B9F1-39D99CB32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2999" y="629878"/>
            <a:ext cx="2413124" cy="515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4425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D2DE923-64A2-4E33-B7E1-B8273BC00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7F2C3206-A71B-4BEF-B2F2-489A5084AA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1503" y="492204"/>
            <a:ext cx="8534399" cy="5873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868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4DC2A30-AF09-4961-A769-F47FDE095C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296" y="5295014"/>
            <a:ext cx="8534400" cy="1507067"/>
          </a:xfrm>
        </p:spPr>
        <p:txBody>
          <a:bodyPr/>
          <a:lstStyle/>
          <a:p>
            <a:r>
              <a:rPr lang="hu-HU" dirty="0"/>
              <a:t>Javaslatok a szülőknek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59BFEA6-DE39-41F3-941E-4EAE326471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296" y="489098"/>
            <a:ext cx="9831389" cy="5295014"/>
          </a:xfrm>
        </p:spPr>
        <p:txBody>
          <a:bodyPr>
            <a:normAutofit lnSpcReduction="10000"/>
          </a:bodyPr>
          <a:lstStyle/>
          <a:p>
            <a:r>
              <a:rPr lang="hu-HU" b="1" dirty="0">
                <a:solidFill>
                  <a:schemeClr val="tx1"/>
                </a:solidFill>
              </a:rPr>
              <a:t>Legyen érthető a gyermeke számára (nyugodt beszélgetés), szánjon rá extra időt (közös játék)</a:t>
            </a:r>
          </a:p>
          <a:p>
            <a:r>
              <a:rPr lang="hu-HU" b="1" dirty="0">
                <a:solidFill>
                  <a:schemeClr val="tx1"/>
                </a:solidFill>
              </a:rPr>
              <a:t>Beszéljünk a gyermekünkkel a tényekről, s arról amit ő tehet</a:t>
            </a:r>
          </a:p>
          <a:p>
            <a:r>
              <a:rPr lang="hu-HU" b="1" dirty="0">
                <a:solidFill>
                  <a:schemeClr val="tx1"/>
                </a:solidFill>
              </a:rPr>
              <a:t>Életkornak megfelelő kommunikáció</a:t>
            </a:r>
          </a:p>
          <a:p>
            <a:r>
              <a:rPr lang="hu-HU" b="1" dirty="0">
                <a:solidFill>
                  <a:schemeClr val="tx1"/>
                </a:solidFill>
              </a:rPr>
              <a:t>Amennyire lehetséges tartsuk fenn a napi rutint</a:t>
            </a:r>
          </a:p>
          <a:p>
            <a:r>
              <a:rPr lang="hu-HU" b="1" dirty="0">
                <a:solidFill>
                  <a:schemeClr val="tx1"/>
                </a:solidFill>
              </a:rPr>
              <a:t>Tájékoztató anyagok: </a:t>
            </a:r>
            <a:r>
              <a:rPr lang="hu-HU" b="1" dirty="0">
                <a:solidFill>
                  <a:schemeClr val="tx1"/>
                </a:solidFill>
                <a:hlinkClick r:id="rId2"/>
              </a:rPr>
              <a:t>https://pszi.hu/krizishelp/</a:t>
            </a:r>
            <a:r>
              <a:rPr lang="hu-HU" b="1" dirty="0">
                <a:solidFill>
                  <a:schemeClr val="tx1"/>
                </a:solidFill>
              </a:rPr>
              <a:t> 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3"/>
              </a:rPr>
              <a:t>Pszichológiai vonatkozású kérdések és válaszok a koronavírussal kapcsolatban</a:t>
            </a:r>
            <a:r>
              <a:rPr lang="hu-HU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 – Magyar Pszichológiai Társaság közleménye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4"/>
              </a:rPr>
              <a:t>Hogyan beszéljünk a gyerekünkkel a koronavírusról? </a:t>
            </a:r>
            <a:endParaRPr lang="hu-HU" b="0" i="0" dirty="0">
              <a:solidFill>
                <a:srgbClr val="666666"/>
              </a:solidFill>
              <a:effectLst/>
              <a:latin typeface="Open Sans" panose="020B0606030504020204" pitchFamily="34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5"/>
              </a:rPr>
              <a:t>A koronavírusról gyerekeknek</a:t>
            </a:r>
            <a:r>
              <a:rPr lang="hu-HU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 – a Heim Pál Kórház videója gyerekeknek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6"/>
              </a:rPr>
              <a:t>A koronavírusról gyerekeknek</a:t>
            </a:r>
            <a:r>
              <a:rPr lang="hu-HU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 – képregényes tájékoztató gyerekeknek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7"/>
              </a:rPr>
              <a:t>A közös küldetés – Kőnig doki üzenete a koronavírusról gyerekeknek</a:t>
            </a:r>
            <a:r>
              <a:rPr lang="hu-HU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 – János kórház szuperdokijának tájékoztatója kisebbeknek</a:t>
            </a:r>
          </a:p>
          <a:p>
            <a:endParaRPr lang="hu-H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5763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B8F527E-9FAE-462C-9158-CEAB9B5B2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57" y="5069170"/>
            <a:ext cx="8534400" cy="1507067"/>
          </a:xfrm>
        </p:spPr>
        <p:txBody>
          <a:bodyPr>
            <a:normAutofit fontScale="90000"/>
          </a:bodyPr>
          <a:lstStyle/>
          <a:p>
            <a:r>
              <a:rPr lang="hu-HU" dirty="0">
                <a:latin typeface="Open Sans" panose="020B0606030504020204" pitchFamily="34" charset="0"/>
              </a:rPr>
              <a:t>Megküzdést segítő jó gyakorlatok</a:t>
            </a:r>
            <a:br>
              <a:rPr lang="hu-HU" dirty="0">
                <a:solidFill>
                  <a:srgbClr val="333333"/>
                </a:solidFill>
                <a:latin typeface="Open Sans" panose="020B0606030504020204" pitchFamily="34" charset="0"/>
              </a:rPr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F04E581-A53D-48C9-AC96-FDBAC685E1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8557" y="281763"/>
            <a:ext cx="11234886" cy="4832498"/>
          </a:xfrm>
        </p:spPr>
        <p:txBody>
          <a:bodyPr>
            <a:norm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2"/>
              </a:rPr>
              <a:t>Koronavírus-szorongás: mit tehetünk a mentális egészségünk érdekében?</a:t>
            </a:r>
            <a:endParaRPr lang="hu-HU" b="0" i="0" dirty="0">
              <a:solidFill>
                <a:srgbClr val="666666"/>
              </a:solidFill>
              <a:effectLst/>
              <a:latin typeface="Open Sans" panose="020B0606030504020204" pitchFamily="34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3"/>
              </a:rPr>
              <a:t>Hogyan gondoskodjunk jól magunkról (és egymásról) karanténban…</a:t>
            </a:r>
            <a:r>
              <a:rPr lang="hu-HU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– az öngondoskodásról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4"/>
              </a:rPr>
              <a:t>Hogyan birkózzunk meg a szorongással a világjárvány idején?</a:t>
            </a:r>
            <a:r>
              <a:rPr lang="hu-HU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– stresszkezelés különböző csoportoknak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5"/>
              </a:rPr>
              <a:t>Stresszkezelés vezetett meditációval</a:t>
            </a:r>
            <a:endParaRPr lang="hu-HU" b="0" i="0" dirty="0">
              <a:solidFill>
                <a:srgbClr val="666666"/>
              </a:solidFill>
              <a:effectLst/>
              <a:latin typeface="Open Sans" panose="020B0606030504020204" pitchFamily="34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6"/>
              </a:rPr>
              <a:t>Semmelweis </a:t>
            </a:r>
            <a:r>
              <a:rPr lang="hu-HU" b="0" i="0" u="none" strike="noStrike" dirty="0" err="1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6"/>
              </a:rPr>
              <a:t>Mindfulness</a:t>
            </a: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6"/>
              </a:rPr>
              <a:t> Központ</a:t>
            </a:r>
            <a:r>
              <a:rPr lang="hu-HU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 -</a:t>
            </a:r>
            <a:r>
              <a:rPr lang="hu-HU" b="0" i="0" dirty="0" err="1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Semmelweiss</a:t>
            </a:r>
            <a:r>
              <a:rPr lang="hu-HU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 Egyetem </a:t>
            </a:r>
            <a:r>
              <a:rPr lang="hu-HU" b="0" i="0" dirty="0" err="1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Mindfulness</a:t>
            </a:r>
            <a:r>
              <a:rPr lang="hu-HU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 Központjának csatornája </a:t>
            </a:r>
            <a:r>
              <a:rPr lang="hu-HU" b="0" i="0" dirty="0" err="1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relaxáiós</a:t>
            </a:r>
            <a:r>
              <a:rPr lang="hu-HU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, meditációs anyagokkal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7"/>
              </a:rPr>
              <a:t>Megőrülsz a </a:t>
            </a:r>
            <a:r>
              <a:rPr lang="hu-HU" b="0" i="0" u="none" strike="noStrike" dirty="0" err="1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7"/>
              </a:rPr>
              <a:t>facebookos</a:t>
            </a: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7"/>
              </a:rPr>
              <a:t> </a:t>
            </a:r>
            <a:r>
              <a:rPr lang="hu-HU" b="0" i="0" u="none" strike="noStrike" dirty="0" err="1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7"/>
              </a:rPr>
              <a:t>pánikoltatástól</a:t>
            </a: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7"/>
              </a:rPr>
              <a:t>, de nem tudsz leszakadni róla? A szakember segít! </a:t>
            </a:r>
            <a:r>
              <a:rPr lang="hu-HU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– </a:t>
            </a:r>
            <a:r>
              <a:rPr lang="hu-HU" b="0" i="0" dirty="0" err="1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infodömping</a:t>
            </a:r>
            <a:r>
              <a:rPr lang="hu-HU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 elleni védekezés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8"/>
              </a:rPr>
              <a:t>nyugodtgyermek.hu</a:t>
            </a:r>
            <a:r>
              <a:rPr lang="hu-HU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 – stresszkezelés gyermekek számára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u-HU" b="0" i="0" u="none" strike="noStrike" dirty="0" err="1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9"/>
              </a:rPr>
              <a:t>Metamorphoses</a:t>
            </a: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9"/>
              </a:rPr>
              <a:t> Meseterápiás Egyesület</a:t>
            </a:r>
            <a:r>
              <a:rPr lang="hu-HU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 – meseterápia felnőtteknek is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18609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80D5623-8B2B-450A-B4EA-ECFC80817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928" y="5497425"/>
            <a:ext cx="8534400" cy="1507067"/>
          </a:xfrm>
        </p:spPr>
        <p:txBody>
          <a:bodyPr/>
          <a:lstStyle/>
          <a:p>
            <a:r>
              <a:rPr lang="hu-HU" dirty="0">
                <a:latin typeface="Open Sans" panose="020B0606030504020204" pitchFamily="34" charset="0"/>
              </a:rPr>
              <a:t>Segítség szülők számára</a:t>
            </a:r>
            <a:br>
              <a:rPr lang="hu-HU" dirty="0">
                <a:solidFill>
                  <a:srgbClr val="333333"/>
                </a:solidFill>
                <a:latin typeface="Open Sans" panose="020B0606030504020204" pitchFamily="34" charset="0"/>
              </a:rPr>
            </a:b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D78600A-73E9-41DC-89E1-D420320DF0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685800"/>
            <a:ext cx="10394914" cy="5268433"/>
          </a:xfrm>
        </p:spPr>
        <p:txBody>
          <a:bodyPr>
            <a:normAutofit/>
          </a:bodyPr>
          <a:lstStyle/>
          <a:p>
            <a:pPr algn="l" fontAlgn="base">
              <a:buFont typeface="Arial" panose="020B0604020202020204" pitchFamily="34" charset="0"/>
              <a:buChar char="•"/>
            </a:pPr>
            <a:r>
              <a:rPr lang="hu-HU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Az ELTE Pedagógiai és Pszichológiai Kar </a:t>
            </a: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2"/>
              </a:rPr>
              <a:t>tanácsai szülők számára</a:t>
            </a:r>
            <a:endParaRPr lang="hu-HU" b="0" i="0" dirty="0">
              <a:solidFill>
                <a:srgbClr val="666666"/>
              </a:solidFill>
              <a:effectLst/>
              <a:latin typeface="Open Sans" panose="020B0606030504020204" pitchFamily="34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3"/>
              </a:rPr>
              <a:t>Segédanyag szülőknek a koronavírussal való családi megküzdéshez</a:t>
            </a:r>
            <a:endParaRPr lang="hu-HU" b="0" i="0" dirty="0">
              <a:solidFill>
                <a:srgbClr val="666666"/>
              </a:solidFill>
              <a:effectLst/>
              <a:latin typeface="Open Sans" panose="020B0606030504020204" pitchFamily="34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4"/>
              </a:rPr>
              <a:t>Mit mondjunk a gyereknek a koronavírusról? </a:t>
            </a:r>
            <a:r>
              <a:rPr lang="hu-HU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– általános tanácsok szülők számára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5"/>
              </a:rPr>
              <a:t>Hogyan lehet gyerekek mellett otthonról dolgozni? – Csináljunk egy családi gyűlést!</a:t>
            </a:r>
            <a:r>
              <a:rPr lang="hu-HU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 – jó gyakorlat otthon dolgozó szülők számára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6"/>
              </a:rPr>
              <a:t>Gyakorlati tippek szülőknek a bezártság okozta feszültség enyhítésére</a:t>
            </a:r>
            <a:endParaRPr lang="hu-HU" b="0" i="0" dirty="0">
              <a:solidFill>
                <a:srgbClr val="666666"/>
              </a:solidFill>
              <a:effectLst/>
              <a:latin typeface="Open Sans" panose="020B0606030504020204" pitchFamily="34" charset="0"/>
            </a:endParaRP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7"/>
              </a:rPr>
              <a:t>Kössünk családi digitális megállapodást!</a:t>
            </a:r>
            <a:r>
              <a:rPr lang="hu-HU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 – az online élet szabályaihoz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8"/>
              </a:rPr>
              <a:t>Elvált szülők és kapcsolattartás a járványidőszakban </a:t>
            </a:r>
            <a:r>
              <a:rPr lang="hu-HU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– elvált szülők számára fontos irányelvek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hu-HU" b="0" i="0" u="none" strike="noStrike" dirty="0">
                <a:solidFill>
                  <a:srgbClr val="2EA3F2"/>
                </a:solidFill>
                <a:effectLst/>
                <a:latin typeface="Open Sans" panose="020B0606030504020204" pitchFamily="34" charset="0"/>
                <a:hlinkClick r:id="rId9"/>
              </a:rPr>
              <a:t>Hogyan tartsuk össze a családot a járványhelyzetben?</a:t>
            </a:r>
            <a:endParaRPr lang="hu-HU" b="0" i="0" dirty="0">
              <a:solidFill>
                <a:srgbClr val="666666"/>
              </a:solidFill>
              <a:effectLst/>
              <a:latin typeface="Open Sans" panose="020B0606030504020204" pitchFamily="34" charset="0"/>
            </a:endParaRP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561515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ím 1">
            <a:extLst>
              <a:ext uri="{FF2B5EF4-FFF2-40B4-BE49-F238E27FC236}">
                <a16:creationId xmlns:a16="http://schemas.microsoft.com/office/drawing/2014/main" id="{00E39B1F-A922-420B-A24E-A0520559D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64425" y="1192213"/>
            <a:ext cx="2978150" cy="2271712"/>
          </a:xfrm>
        </p:spPr>
        <p:txBody>
          <a:bodyPr vert="horz" lIns="68580" tIns="34290" rIns="68580" bIns="34290" rtlCol="0" anchor="b">
            <a:normAutofit/>
          </a:bodyPr>
          <a:lstStyle/>
          <a:p>
            <a:pPr>
              <a:defRPr/>
            </a:pPr>
            <a:r>
              <a:rPr lang="hu-HU" sz="3000" dirty="0">
                <a:solidFill>
                  <a:srgbClr val="FFFFFF"/>
                </a:solidFill>
              </a:rPr>
              <a:t>A jutalmazás, visszajelzés</a:t>
            </a:r>
            <a:br>
              <a:rPr lang="hu-HU" sz="3000" dirty="0">
                <a:solidFill>
                  <a:srgbClr val="FFFFFF"/>
                </a:solidFill>
              </a:rPr>
            </a:br>
            <a:r>
              <a:rPr lang="hu-HU" sz="3000" dirty="0">
                <a:solidFill>
                  <a:srgbClr val="FFFFFF"/>
                </a:solidFill>
              </a:rPr>
              <a:t>ereje</a:t>
            </a:r>
            <a:endParaRPr lang="en-US" sz="3000" dirty="0">
              <a:solidFill>
                <a:srgbClr val="FFFFFF"/>
              </a:solidFill>
            </a:endParaRPr>
          </a:p>
        </p:txBody>
      </p:sp>
      <p:pic>
        <p:nvPicPr>
          <p:cNvPr id="118787" name="Tartalom helye 3">
            <a:extLst>
              <a:ext uri="{FF2B5EF4-FFF2-40B4-BE49-F238E27FC236}">
                <a16:creationId xmlns:a16="http://schemas.microsoft.com/office/drawing/2014/main" id="{E601F5BC-8E5D-4719-B2D1-118A052FCE1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98663" y="333375"/>
            <a:ext cx="5465762" cy="5543550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EEF2F51-756F-4FB3-9E66-8494279E1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36763" y="4222750"/>
            <a:ext cx="6400800" cy="1130300"/>
          </a:xfrm>
        </p:spPr>
        <p:txBody>
          <a:bodyPr>
            <a:normAutofit/>
          </a:bodyPr>
          <a:lstStyle/>
          <a:p>
            <a:pPr>
              <a:defRPr/>
            </a:pPr>
            <a:endParaRPr lang="hu-HU"/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799E4244-E715-42DB-9F8C-A572A11AA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537" y="318116"/>
            <a:ext cx="8523337" cy="6221769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119812" name="Content Placeholder 7">
            <a:extLst>
              <a:ext uri="{FF2B5EF4-FFF2-40B4-BE49-F238E27FC236}">
                <a16:creationId xmlns:a16="http://schemas.microsoft.com/office/drawing/2014/main" id="{94DFABC4-B62B-4709-A8B4-4B6927363B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399213" y="1408114"/>
            <a:ext cx="3314700" cy="2681287"/>
          </a:xfrm>
        </p:spPr>
        <p:txBody>
          <a:bodyPr/>
          <a:lstStyle/>
          <a:p>
            <a:endParaRPr lang="en-US" altLang="hu-HU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E01C2E-1DC2-49F3-A8EE-732416B50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4557" y="4676932"/>
            <a:ext cx="4841823" cy="1454046"/>
          </a:xfrm>
        </p:spPr>
        <p:txBody>
          <a:bodyPr vert="horz" lIns="68580" tIns="34290" rIns="68580" bIns="34290" rtlCol="0" anchor="ctr">
            <a:normAutofit fontScale="90000"/>
          </a:bodyPr>
          <a:lstStyle/>
          <a:p>
            <a:pPr algn="ctr"/>
            <a:r>
              <a:rPr lang="hu-HU" altLang="hu-HU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Teknős és</a:t>
            </a:r>
            <a:br>
              <a:rPr lang="hu-HU" altLang="hu-HU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br>
              <a:rPr lang="hu-HU" altLang="hu-HU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hu-HU" altLang="hu-HU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A lélek edzése</a:t>
            </a:r>
            <a:endParaRPr lang="en-US" altLang="hu-HU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578D18A7-7417-4BA4-AABA-C39630223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603" y="569912"/>
            <a:ext cx="5148397" cy="3744416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32" name="Content Placeholder 31">
            <a:extLst>
              <a:ext uri="{FF2B5EF4-FFF2-40B4-BE49-F238E27FC236}">
                <a16:creationId xmlns:a16="http://schemas.microsoft.com/office/drawing/2014/main" id="{F2D21EC8-3039-42A8-8F1E-CECD4209FA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88163" y="476250"/>
            <a:ext cx="3929062" cy="4445000"/>
          </a:xfrm>
        </p:spPr>
        <p:txBody>
          <a:bodyPr>
            <a:normAutofit fontScale="47500" lnSpcReduction="20000"/>
          </a:bodyPr>
          <a:lstStyle/>
          <a:p>
            <a:pPr>
              <a:defRPr/>
            </a:pPr>
            <a:r>
              <a:rPr lang="hu-HU" sz="5400" b="1" dirty="0">
                <a:solidFill>
                  <a:schemeClr val="bg1"/>
                </a:solidFill>
              </a:rPr>
              <a:t>Kacagj!</a:t>
            </a:r>
          </a:p>
          <a:p>
            <a:pPr>
              <a:defRPr/>
            </a:pPr>
            <a:endParaRPr lang="hu-HU" sz="54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hu-HU" sz="5400" b="1" dirty="0">
                <a:solidFill>
                  <a:schemeClr val="bg1"/>
                </a:solidFill>
              </a:rPr>
              <a:t>Kocogj!</a:t>
            </a:r>
          </a:p>
          <a:p>
            <a:pPr>
              <a:defRPr/>
            </a:pPr>
            <a:endParaRPr lang="hu-HU" sz="54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hu-HU" sz="5400" b="1" dirty="0">
                <a:solidFill>
                  <a:schemeClr val="bg1"/>
                </a:solidFill>
              </a:rPr>
              <a:t>Lazíts!</a:t>
            </a:r>
          </a:p>
          <a:p>
            <a:pPr>
              <a:defRPr/>
            </a:pPr>
            <a:endParaRPr lang="hu-HU" sz="54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hu-HU" sz="5400" b="1" dirty="0">
                <a:solidFill>
                  <a:schemeClr val="bg1"/>
                </a:solidFill>
              </a:rPr>
              <a:t>Érints!</a:t>
            </a:r>
          </a:p>
          <a:p>
            <a:pPr>
              <a:defRPr/>
            </a:pPr>
            <a:endParaRPr lang="hu-HU" sz="5400" b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hu-HU" sz="5400" b="1" dirty="0">
                <a:solidFill>
                  <a:schemeClr val="bg1"/>
                </a:solidFill>
              </a:rPr>
              <a:t>Segíts!</a:t>
            </a:r>
          </a:p>
          <a:p>
            <a:pPr marL="0" indent="0">
              <a:buNone/>
              <a:defRPr/>
            </a:pPr>
            <a:endParaRPr lang="hu-HU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10">
            <a:extLst>
              <a:ext uri="{FF2B5EF4-FFF2-40B4-BE49-F238E27FC236}">
                <a16:creationId xmlns:a16="http://schemas.microsoft.com/office/drawing/2014/main" id="{124D9F5B-C72B-41EE-97C2-D3600B627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A025DF2-392B-405B-A2DD-A7753501B0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71161" y="2294467"/>
            <a:ext cx="5296314" cy="238246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br>
              <a:rPr lang="hu-HU" sz="2000" dirty="0">
                <a:solidFill>
                  <a:srgbClr val="FFFFFF"/>
                </a:solidFill>
              </a:rPr>
            </a:br>
            <a:br>
              <a:rPr lang="hu-HU" sz="2000" dirty="0">
                <a:solidFill>
                  <a:srgbClr val="FFFFFF"/>
                </a:solidFill>
              </a:rPr>
            </a:br>
            <a:br>
              <a:rPr lang="hu-HU" sz="2800" b="1" dirty="0">
                <a:solidFill>
                  <a:srgbClr val="FFFFFF"/>
                </a:solidFill>
              </a:rPr>
            </a:br>
            <a:r>
              <a:rPr lang="hu-HU" sz="2800" b="1" dirty="0">
                <a:solidFill>
                  <a:srgbClr val="FFFFFF"/>
                </a:solidFill>
              </a:rPr>
              <a:t>www.remenyvilaga.hu</a:t>
            </a:r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0D4CD06F-08EA-4BE3-887F-E581F2D0C6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708" y="643467"/>
            <a:ext cx="4799543" cy="5708195"/>
          </a:xfrm>
          <a:prstGeom prst="rect">
            <a:avLst/>
          </a:prstGeom>
          <a:effectLst>
            <a:innerShdw blurRad="57150" dist="38100" dir="14460000">
              <a:prstClr val="black">
                <a:alpha val="70000"/>
              </a:prstClr>
            </a:innerShdw>
          </a:effec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FF62E7-50B6-4705-B10A-C4F52E2C49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685801"/>
            <a:ext cx="2478376" cy="1352862"/>
          </a:xfrm>
        </p:spPr>
        <p:txBody>
          <a:bodyPr>
            <a:normAutofit/>
          </a:bodyPr>
          <a:lstStyle/>
          <a:p>
            <a:endParaRPr lang="en-US" sz="1800" dirty="0">
              <a:solidFill>
                <a:srgbClr val="0F496F"/>
              </a:solidFill>
            </a:endParaRPr>
          </a:p>
        </p:txBody>
      </p:sp>
      <p:grpSp>
        <p:nvGrpSpPr>
          <p:cNvPr id="31" name="Group 12">
            <a:extLst>
              <a:ext uri="{FF2B5EF4-FFF2-40B4-BE49-F238E27FC236}">
                <a16:creationId xmlns:a16="http://schemas.microsoft.com/office/drawing/2014/main" id="{0180A64C-1862-4B1B-8953-FA96DEE4C4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52859A51-B3CA-4126-956F-D0DCCBA212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14">
              <a:extLst>
                <a:ext uri="{FF2B5EF4-FFF2-40B4-BE49-F238E27FC236}">
                  <a16:creationId xmlns:a16="http://schemas.microsoft.com/office/drawing/2014/main" id="{1ECA05ED-FBC3-48F4-8E6D-AB89EC6081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EE24CC5-F080-45A3-B2B4-59A7BCA5AB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16">
              <a:extLst>
                <a:ext uri="{FF2B5EF4-FFF2-40B4-BE49-F238E27FC236}">
                  <a16:creationId xmlns:a16="http://schemas.microsoft.com/office/drawing/2014/main" id="{B3EC6EC2-2351-427C-90C2-F107915733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524D87A-9540-4F77-B006-823176623B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rgbClr val="FFFFF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433255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Szelet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1123</Words>
  <Application>Microsoft Office PowerPoint</Application>
  <PresentationFormat>Szélesvásznú</PresentationFormat>
  <Paragraphs>130</Paragraphs>
  <Slides>22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22</vt:i4>
      </vt:variant>
    </vt:vector>
  </HeadingPairs>
  <TitlesOfParts>
    <vt:vector size="27" baseType="lpstr">
      <vt:lpstr>Arial</vt:lpstr>
      <vt:lpstr>Century Gothic</vt:lpstr>
      <vt:lpstr>Open Sans</vt:lpstr>
      <vt:lpstr>Wingdings 3</vt:lpstr>
      <vt:lpstr>Szelet</vt:lpstr>
      <vt:lpstr>Gyermekek viselkedése, szülői reakciók a karanténhelyzetekben</vt:lpstr>
      <vt:lpstr>Járványhelyzet (Veszély, Karantén)</vt:lpstr>
      <vt:lpstr>A stressz ( Jó és rossz is lehet)</vt:lpstr>
      <vt:lpstr>Társas mező: összezártságban a lehetőségek </vt:lpstr>
      <vt:lpstr>Homeoffice</vt:lpstr>
      <vt:lpstr>MUNKA ÉS MAGÁNÉLET</vt:lpstr>
      <vt:lpstr>Magánélet</vt:lpstr>
      <vt:lpstr>BETEGSÉG Kommunikálása</vt:lpstr>
      <vt:lpstr>Bizonytalanság- Biztos rossz?</vt:lpstr>
      <vt:lpstr>Kiút a bezártságból</vt:lpstr>
      <vt:lpstr>A tervezés és optimizmus </vt:lpstr>
      <vt:lpstr>hogyan kezeljük saját aggodalmainkat gyerekünk előtt?</vt:lpstr>
      <vt:lpstr>PowerPoint-bemutató</vt:lpstr>
      <vt:lpstr>PowerPoint-bemutató</vt:lpstr>
      <vt:lpstr>PowerPoint-bemutató</vt:lpstr>
      <vt:lpstr>Javaslatok a szülőknek</vt:lpstr>
      <vt:lpstr>Megküzdést segítő jó gyakorlatok </vt:lpstr>
      <vt:lpstr>Segítség szülők számára </vt:lpstr>
      <vt:lpstr>A jutalmazás, visszajelzés ereje</vt:lpstr>
      <vt:lpstr>PowerPoint-bemutató</vt:lpstr>
      <vt:lpstr>Teknős és   A lélek edzése</vt:lpstr>
      <vt:lpstr>   www.remenyvilaga.hu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Gyermekek viselkedése, szülői reakciók a karanténhelyzetekben</dc:title>
  <dc:creator>Remtomi@sulid.hu</dc:creator>
  <cp:lastModifiedBy>Remtomi@sulid.hu</cp:lastModifiedBy>
  <cp:revision>1</cp:revision>
  <dcterms:created xsi:type="dcterms:W3CDTF">2020-08-29T05:35:23Z</dcterms:created>
  <dcterms:modified xsi:type="dcterms:W3CDTF">2020-08-29T05:37:30Z</dcterms:modified>
</cp:coreProperties>
</file>